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handoutMasterIdLst>
    <p:handoutMasterId r:id="rId31"/>
  </p:handoutMasterIdLst>
  <p:sldIdLst>
    <p:sldId id="302" r:id="rId2"/>
    <p:sldId id="358" r:id="rId3"/>
    <p:sldId id="257" r:id="rId4"/>
    <p:sldId id="360" r:id="rId5"/>
    <p:sldId id="258" r:id="rId6"/>
    <p:sldId id="356" r:id="rId7"/>
    <p:sldId id="300" r:id="rId8"/>
    <p:sldId id="355" r:id="rId9"/>
    <p:sldId id="259" r:id="rId10"/>
    <p:sldId id="260" r:id="rId11"/>
    <p:sldId id="342" r:id="rId12"/>
    <p:sldId id="353" r:id="rId13"/>
    <p:sldId id="354" r:id="rId14"/>
    <p:sldId id="261" r:id="rId15"/>
    <p:sldId id="262" r:id="rId16"/>
    <p:sldId id="263" r:id="rId17"/>
    <p:sldId id="351" r:id="rId18"/>
    <p:sldId id="352" r:id="rId19"/>
    <p:sldId id="346" r:id="rId20"/>
    <p:sldId id="363" r:id="rId21"/>
    <p:sldId id="364" r:id="rId22"/>
    <p:sldId id="365" r:id="rId23"/>
    <p:sldId id="368" r:id="rId24"/>
    <p:sldId id="369" r:id="rId25"/>
    <p:sldId id="370" r:id="rId26"/>
    <p:sldId id="371" r:id="rId27"/>
    <p:sldId id="372" r:id="rId28"/>
    <p:sldId id="362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6BAC508-0BE9-4041-A8E8-406D38875E71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E40FB40-1E8A-4F87-8B03-B2B4DDAA3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112116-6269-4B02-A1E4-7FFBBDEFE552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46A3DF-CB4B-4888-AB4C-05D5D743E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7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37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5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6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1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1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0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A3DF-CB4B-4888-AB4C-05D5D743E0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7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4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1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4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4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0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7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3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0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2A9B-1C83-43A3-BF8D-28D966BF1190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90A9-D5D4-432C-82E5-8376E4975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docid=QyX6PHZejltAHM&amp;tbnid=he1Bh17UyH1TwM:&amp;ved=0CAUQjRw&amp;url=http://www.duramaxmarine.com/heat2.htm&amp;ei=qa-6U8XvPIaayASxw4KQBg&amp;bvm=bv.70138588,d.aWw&amp;psig=AFQjCNH2QS-D4pKvGyzW4NEYMEwEbW6lWA&amp;ust=14048299278509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4tMulrCIDh9z0M&amp;tbnid=sdqlO57zkYgamM:&amp;ved=0CAUQjRw&amp;url=http://www.mjengineering.com.au/marine-products/duramax-marine/&amp;ei=fK-6U-CNLIqRyASSw4LoAQ&amp;bvm=bv.70138588,d.aWw&amp;psig=AFQjCNH2QS-D4pKvGyzW4NEYMEwEbW6lWA&amp;ust=140482992785097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source=images&amp;cd=&amp;cad=rja&amp;uact=8&amp;docid=NMmUITIBIrWxXM&amp;tbnid=i-DpL-cU4pNmSM:&amp;ved=0CAUQjRw&amp;url=http://www.workboat.com/A2Z/834_East-Park-Radiator-And-Battery-Shop-Inc&amp;ei=4rC6U9mHOIqYyASNxoGQAw&amp;bvm=bv.70138588,d.aWw&amp;psig=AFQjCNEdKSgtPd3dQ497pm9LBkZwlVp70A&amp;ust=140483027055056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2715"/>
            <a:ext cx="7086600" cy="6601586"/>
          </a:xfrm>
          <a:prstGeom prst="rect">
            <a:avLst/>
          </a:prstGeom>
        </p:spPr>
      </p:pic>
      <p:pic>
        <p:nvPicPr>
          <p:cNvPr id="5" name="Picture 4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09650"/>
            <a:ext cx="79692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2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101"/>
            <a:ext cx="9141736" cy="29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4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9" y="1219200"/>
            <a:ext cx="8425981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5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0" y="6400800"/>
            <a:ext cx="91575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292350"/>
            <a:ext cx="89471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2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523"/>
            <a:ext cx="9144000" cy="34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6" y="1059418"/>
            <a:ext cx="8610600" cy="7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8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3379"/>
            <a:ext cx="9144000" cy="294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882"/>
            <a:ext cx="9144000" cy="364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5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9144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 Information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3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250"/>
            <a:ext cx="9144000" cy="5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65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 Information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3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321"/>
            <a:ext cx="7772400" cy="67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1" y="4114800"/>
            <a:ext cx="2763416" cy="2574285"/>
          </a:xfrm>
          <a:prstGeom prst="rect">
            <a:avLst/>
          </a:prstGeom>
        </p:spPr>
      </p:pic>
      <p:pic>
        <p:nvPicPr>
          <p:cNvPr id="5" name="Picture 4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65656"/>
                </a:solidFill>
              </a:rPr>
              <a:t>Keel Cooling Technology</a:t>
            </a:r>
          </a:p>
          <a:p>
            <a:r>
              <a:rPr lang="en-US" dirty="0" smtClean="0">
                <a:solidFill>
                  <a:srgbClr val="565656"/>
                </a:solidFill>
              </a:rPr>
              <a:t>Materials</a:t>
            </a:r>
          </a:p>
          <a:p>
            <a:r>
              <a:rPr lang="en-US" dirty="0" smtClean="0">
                <a:solidFill>
                  <a:srgbClr val="565656"/>
                </a:solidFill>
              </a:rPr>
              <a:t>Design Features</a:t>
            </a:r>
          </a:p>
          <a:p>
            <a:r>
              <a:rPr lang="en-US" dirty="0" smtClean="0">
                <a:solidFill>
                  <a:srgbClr val="565656"/>
                </a:solidFill>
              </a:rPr>
              <a:t>Installation</a:t>
            </a:r>
          </a:p>
          <a:p>
            <a:r>
              <a:rPr lang="en-US" dirty="0">
                <a:solidFill>
                  <a:srgbClr val="565656"/>
                </a:solidFill>
              </a:rPr>
              <a:t>Recommendation </a:t>
            </a:r>
            <a:r>
              <a:rPr lang="en-US" dirty="0" smtClean="0">
                <a:solidFill>
                  <a:srgbClr val="565656"/>
                </a:solidFill>
              </a:rPr>
              <a:t>Form</a:t>
            </a:r>
          </a:p>
          <a:p>
            <a:r>
              <a:rPr lang="en-US" dirty="0" smtClean="0">
                <a:solidFill>
                  <a:srgbClr val="565656"/>
                </a:solidFill>
              </a:rPr>
              <a:t>Competitors</a:t>
            </a:r>
            <a:endParaRPr lang="en-US" dirty="0">
              <a:solidFill>
                <a:srgbClr val="565656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56565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Duramax</a:t>
            </a:r>
            <a:r>
              <a:rPr lang="en-US" dirty="0" smtClean="0"/>
              <a:t> Marine</a:t>
            </a:r>
          </a:p>
          <a:p>
            <a:r>
              <a:rPr lang="en-US" dirty="0" smtClean="0"/>
              <a:t>East Park Radiator &amp; Battery Shop, Inc</a:t>
            </a:r>
          </a:p>
          <a:p>
            <a:r>
              <a:rPr lang="en-US" dirty="0" smtClean="0"/>
              <a:t>The Walter Machine Co., Inc</a:t>
            </a:r>
          </a:p>
          <a:p>
            <a:r>
              <a:rPr lang="en-US" dirty="0" smtClean="0"/>
              <a:t>Channel Cooling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8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uramaxmarine.com/images/duracooler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90593"/>
            <a:ext cx="4434962" cy="26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DuraCooler</a:t>
            </a:r>
            <a:r>
              <a:rPr lang="en-US" dirty="0" smtClean="0"/>
              <a:t> Keel Cooler</a:t>
            </a:r>
          </a:p>
          <a:p>
            <a:r>
              <a:rPr lang="en-US" dirty="0" smtClean="0"/>
              <a:t>Demountable Keel Cooler</a:t>
            </a:r>
          </a:p>
        </p:txBody>
      </p:sp>
      <p:pic>
        <p:nvPicPr>
          <p:cNvPr id="1028" name="Picture 4" descr="http://www.mjengineering.com.au/wp-content/gallery/duramax/image-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971801"/>
            <a:ext cx="3581400" cy="30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3048000"/>
            <a:ext cx="990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914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7269" y="6200001"/>
            <a:ext cx="425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Images courtesy of duramaxmarine.com</a:t>
            </a:r>
            <a:endParaRPr lang="en-US" sz="1200" dirty="0"/>
          </a:p>
        </p:txBody>
      </p:sp>
      <p:pic>
        <p:nvPicPr>
          <p:cNvPr id="12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Duramax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Marine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8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10200" cy="39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Duraweld</a:t>
            </a:r>
            <a:r>
              <a:rPr lang="en-US" dirty="0" smtClean="0"/>
              <a:t> Keel Cooler</a:t>
            </a:r>
          </a:p>
        </p:txBody>
      </p:sp>
      <p:pic>
        <p:nvPicPr>
          <p:cNvPr id="2050" name="Picture 2" descr="http://www.workboatshow.com/11/custom/workboatcom/Suppliers/Images/East_Park_Radiator___Battery_Shop__Inc_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334000"/>
            <a:ext cx="106679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17269" y="6200001"/>
            <a:ext cx="425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courtesy of eastparkrad.com</a:t>
            </a:r>
            <a:endParaRPr lang="en-US" sz="1200" dirty="0"/>
          </a:p>
        </p:txBody>
      </p:sp>
      <p:pic>
        <p:nvPicPr>
          <p:cNvPr id="10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Park Radiator &amp; Battery Shop, Inc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8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Walter Keel Coolers</a:t>
            </a:r>
          </a:p>
          <a:p>
            <a:pPr lvl="1"/>
            <a:r>
              <a:rPr lang="en-US" dirty="0" smtClean="0"/>
              <a:t>Turbo Tube</a:t>
            </a:r>
          </a:p>
        </p:txBody>
      </p:sp>
      <p:pic>
        <p:nvPicPr>
          <p:cNvPr id="3074" name="Picture 2" descr="http://www.waltergear.com/Kce4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5062538" cy="32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7269" y="6200001"/>
            <a:ext cx="425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courtesy of Waltergear.com</a:t>
            </a:r>
            <a:endParaRPr lang="en-US" sz="1200" dirty="0"/>
          </a:p>
        </p:txBody>
      </p:sp>
      <p:pic>
        <p:nvPicPr>
          <p:cNvPr id="9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Walter Machine Co., Inc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91199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Cooling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5530"/>
            <a:ext cx="6888281" cy="558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Cooling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8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3980" y="1466849"/>
            <a:ext cx="5638801" cy="422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Growth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66800"/>
            <a:ext cx="894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Stray Electrical Currents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6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36" y="4953000"/>
            <a:ext cx="1799564" cy="1676400"/>
          </a:xfrm>
          <a:prstGeom prst="rect">
            <a:avLst/>
          </a:prstGeom>
        </p:spPr>
      </p:pic>
      <p:pic>
        <p:nvPicPr>
          <p:cNvPr id="5" name="Picture 4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6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9" y="2057400"/>
            <a:ext cx="845573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0600"/>
            <a:ext cx="7962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Keel Cooling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4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66800"/>
            <a:ext cx="88646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800350"/>
            <a:ext cx="8877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18050"/>
            <a:ext cx="88455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Engineered to Cool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08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7" y="799067"/>
            <a:ext cx="852835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4038600"/>
            <a:ext cx="8330381" cy="25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8" y="1172256"/>
            <a:ext cx="8856552" cy="21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7750"/>
            <a:ext cx="891360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2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26832"/>
            <a:ext cx="5943600" cy="45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0" y="6400800"/>
            <a:ext cx="91575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5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3" y="1447799"/>
            <a:ext cx="850705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8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47775"/>
            <a:ext cx="79438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T:\Sales\Marketing\Logos\Corporate Graphics_2013\JPG\line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:\Sales\Marketing\Logos\Corporate Graphics_2013\JPG\Copper hair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Flexibility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2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122</Words>
  <Application>Microsoft Office PowerPoint</Application>
  <PresentationFormat>On-screen Show (4:3)</PresentationFormat>
  <Paragraphs>58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C. Gilson</dc:creator>
  <cp:lastModifiedBy>Jessica C. Gilson</cp:lastModifiedBy>
  <cp:revision>132</cp:revision>
  <cp:lastPrinted>2014-07-07T14:50:02Z</cp:lastPrinted>
  <dcterms:created xsi:type="dcterms:W3CDTF">2013-10-03T20:28:56Z</dcterms:created>
  <dcterms:modified xsi:type="dcterms:W3CDTF">2014-07-14T13:29:47Z</dcterms:modified>
</cp:coreProperties>
</file>